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25F35"/>
    <a:srgbClr val="7CBA3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>
        <p:scale>
          <a:sx n="80" d="100"/>
          <a:sy n="80" d="100"/>
        </p:scale>
        <p:origin x="-1386" y="79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91976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97451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649566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540035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8665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764977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93673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23310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35375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059259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59521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74F07-360D-4AB4-BAA5-00F491BAFBF2}" type="datetimeFigureOut">
              <a:rPr lang="pt-PT" smtClean="0"/>
              <a:pPr/>
              <a:t>08-06-2018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5E099-00E1-4DDE-84B8-1EECFC0BB299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170307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hyperlink" Target="mailto:Farmacia.encomendas@farmaciajoaoxxi.p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oo.gl/forms/6GMDRXLbVJAPfLL82" TargetMode="External"/><Relationship Id="rId5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60920" y="1494269"/>
            <a:ext cx="6697579" cy="4616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CBA3A"/>
                </a:solidFill>
                <a:latin typeface="Helvetica" panose="020B0500000000000000" pitchFamily="34" charset="0"/>
              </a:rPr>
              <a:t>RESUMO DE CONDIÇÕES DO PROTOCOLO</a:t>
            </a:r>
            <a:endParaRPr lang="pt-PT" sz="2350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7CBA3A"/>
              </a:solidFill>
              <a:latin typeface="Helvetica" panose="020B0500000000000000" pitchFamily="34" charset="0"/>
            </a:endParaRPr>
          </a:p>
        </p:txBody>
      </p:sp>
      <p:grpSp>
        <p:nvGrpSpPr>
          <p:cNvPr id="35" name="Grupo 34"/>
          <p:cNvGrpSpPr/>
          <p:nvPr/>
        </p:nvGrpSpPr>
        <p:grpSpPr>
          <a:xfrm>
            <a:off x="469544" y="2184409"/>
            <a:ext cx="6115411" cy="1712068"/>
            <a:chOff x="469545" y="1741680"/>
            <a:chExt cx="6115411" cy="1712068"/>
          </a:xfrm>
        </p:grpSpPr>
        <p:grpSp>
          <p:nvGrpSpPr>
            <p:cNvPr id="32" name="Grupo 31"/>
            <p:cNvGrpSpPr/>
            <p:nvPr/>
          </p:nvGrpSpPr>
          <p:grpSpPr>
            <a:xfrm>
              <a:off x="469545" y="1741680"/>
              <a:ext cx="1731524" cy="1712068"/>
              <a:chOff x="469545" y="1741680"/>
              <a:chExt cx="1731524" cy="1712068"/>
            </a:xfrm>
          </p:grpSpPr>
          <p:pic>
            <p:nvPicPr>
              <p:cNvPr id="6" name="Imagem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9684" t="17389" r="65068" b="16040"/>
              <a:stretch/>
            </p:blipFill>
            <p:spPr>
              <a:xfrm>
                <a:off x="469545" y="1741680"/>
                <a:ext cx="1731524" cy="1712068"/>
              </a:xfrm>
              <a:prstGeom prst="rect">
                <a:avLst/>
              </a:prstGeom>
            </p:spPr>
          </p:pic>
          <p:sp>
            <p:nvSpPr>
              <p:cNvPr id="10" name="Oval 9"/>
              <p:cNvSpPr/>
              <p:nvPr/>
            </p:nvSpPr>
            <p:spPr>
              <a:xfrm>
                <a:off x="837019" y="2110832"/>
                <a:ext cx="947398" cy="100403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46" name="CaixaDeTexto 45"/>
            <p:cNvSpPr txBox="1"/>
            <p:nvPr/>
          </p:nvSpPr>
          <p:spPr>
            <a:xfrm>
              <a:off x="707404" y="2169158"/>
              <a:ext cx="12066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4800" b="1" dirty="0">
                  <a:ln w="22225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solidFill>
                    <a:srgbClr val="7CBA3A"/>
                  </a:solidFill>
                  <a:latin typeface="Helvetica" panose="020B0500000000000000" pitchFamily="34" charset="0"/>
                </a:rPr>
                <a:t>15</a:t>
              </a:r>
              <a:r>
                <a:rPr lang="pt-PT" sz="2800" b="1" dirty="0">
                  <a:ln w="22225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solidFill>
                    <a:srgbClr val="7CBA3A"/>
                  </a:solidFill>
                  <a:latin typeface="Helvetica" panose="020B0500000000000000" pitchFamily="34" charset="0"/>
                </a:rPr>
                <a:t>%</a:t>
              </a:r>
              <a:endParaRPr lang="pt-PT" sz="33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latin typeface="Helvetica" panose="020B0500000000000000" pitchFamily="34" charset="0"/>
              </a:endParaRPr>
            </a:p>
          </p:txBody>
        </p:sp>
        <p:sp>
          <p:nvSpPr>
            <p:cNvPr id="47" name="CaixaDeTexto 46"/>
            <p:cNvSpPr txBox="1"/>
            <p:nvPr/>
          </p:nvSpPr>
          <p:spPr>
            <a:xfrm>
              <a:off x="2151891" y="1922302"/>
              <a:ext cx="4433065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2000" b="1" dirty="0">
                  <a:solidFill>
                    <a:schemeClr val="accent6">
                      <a:lumMod val="50000"/>
                    </a:schemeClr>
                  </a:solidFill>
                  <a:latin typeface="Helvetica" panose="020B0500000000000000" pitchFamily="34" charset="0"/>
                </a:rPr>
                <a:t>Desconto</a:t>
              </a:r>
              <a:r>
                <a:rPr lang="pt-PT" sz="2000" dirty="0">
                  <a:solidFill>
                    <a:schemeClr val="accent6">
                      <a:lumMod val="50000"/>
                    </a:schemeClr>
                  </a:solidFill>
                  <a:latin typeface="Helvetica" panose="020B0500000000000000" pitchFamily="34" charset="0"/>
                </a:rPr>
                <a:t> em medicamentos sujeitos a receita médica (MSRM)</a:t>
              </a:r>
            </a:p>
            <a:p>
              <a:pPr algn="just"/>
              <a:endParaRPr lang="pt-PT" sz="105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endParaRPr>
            </a:p>
            <a:p>
              <a:pPr algn="just"/>
              <a:r>
                <a:rPr lang="pt-PT" sz="1050" i="1" dirty="0">
                  <a:solidFill>
                    <a:schemeClr val="accent6">
                      <a:lumMod val="50000"/>
                    </a:schemeClr>
                  </a:solidFill>
                  <a:latin typeface="Helvetica" panose="020B0500000000000000" pitchFamily="34" charset="0"/>
                </a:rPr>
                <a:t>*</a:t>
              </a:r>
              <a:r>
                <a:rPr lang="pt-PT" sz="1050" i="1" dirty="0" err="1">
                  <a:solidFill>
                    <a:schemeClr val="accent6">
                      <a:lumMod val="50000"/>
                    </a:schemeClr>
                  </a:solidFill>
                  <a:latin typeface="Helvetica" panose="020B0500000000000000" pitchFamily="34" charset="0"/>
                </a:rPr>
                <a:t>Excepto</a:t>
              </a:r>
              <a:r>
                <a:rPr lang="pt-PT" sz="1050" i="1" dirty="0">
                  <a:solidFill>
                    <a:schemeClr val="accent6">
                      <a:lumMod val="50000"/>
                    </a:schemeClr>
                  </a:solidFill>
                  <a:latin typeface="Helvetica" panose="020B0500000000000000" pitchFamily="34" charset="0"/>
                </a:rPr>
                <a:t>: MSRM com PVP superior a 50,00€, alimentação pediátrica, produtos em campanha promocional e lancetas e tiras para determinação de glicémia. Desconto no valor a pagar pelo utente.</a:t>
              </a:r>
              <a:endParaRPr lang="pt-PT" sz="1200" i="1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endParaRP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469544" y="4108944"/>
            <a:ext cx="6115411" cy="1747115"/>
            <a:chOff x="468764" y="3761740"/>
            <a:chExt cx="6115411" cy="1747115"/>
          </a:xfrm>
        </p:grpSpPr>
        <p:grpSp>
          <p:nvGrpSpPr>
            <p:cNvPr id="50" name="Grupo 49"/>
            <p:cNvGrpSpPr/>
            <p:nvPr/>
          </p:nvGrpSpPr>
          <p:grpSpPr>
            <a:xfrm>
              <a:off x="468764" y="3761740"/>
              <a:ext cx="6115411" cy="1712068"/>
              <a:chOff x="469545" y="1741680"/>
              <a:chExt cx="6115411" cy="1712068"/>
            </a:xfrm>
          </p:grpSpPr>
          <p:grpSp>
            <p:nvGrpSpPr>
              <p:cNvPr id="51" name="Grupo 50"/>
              <p:cNvGrpSpPr/>
              <p:nvPr/>
            </p:nvGrpSpPr>
            <p:grpSpPr>
              <a:xfrm>
                <a:off x="469545" y="1741680"/>
                <a:ext cx="1731524" cy="1712068"/>
                <a:chOff x="469545" y="1741680"/>
                <a:chExt cx="1731524" cy="1712068"/>
              </a:xfrm>
            </p:grpSpPr>
            <p:pic>
              <p:nvPicPr>
                <p:cNvPr id="54" name="Imagem 53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9684" t="17389" r="65068" b="16040"/>
                <a:stretch/>
              </p:blipFill>
              <p:spPr>
                <a:xfrm>
                  <a:off x="469545" y="1741680"/>
                  <a:ext cx="1731524" cy="1712068"/>
                </a:xfrm>
                <a:prstGeom prst="rect">
                  <a:avLst/>
                </a:prstGeom>
              </p:spPr>
            </p:pic>
            <p:sp>
              <p:nvSpPr>
                <p:cNvPr id="55" name="Oval 54"/>
                <p:cNvSpPr/>
                <p:nvPr/>
              </p:nvSpPr>
              <p:spPr>
                <a:xfrm>
                  <a:off x="837019" y="2110832"/>
                  <a:ext cx="947398" cy="100403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sp>
            <p:nvSpPr>
              <p:cNvPr id="52" name="CaixaDeTexto 51"/>
              <p:cNvSpPr txBox="1"/>
              <p:nvPr/>
            </p:nvSpPr>
            <p:spPr>
              <a:xfrm>
                <a:off x="708673" y="2197351"/>
                <a:ext cx="125170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4800" b="1" dirty="0">
                    <a:ln w="22225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</a:ln>
                    <a:solidFill>
                      <a:srgbClr val="7CBA3A"/>
                    </a:solidFill>
                    <a:latin typeface="Helvetica" panose="020B0500000000000000" pitchFamily="34" charset="0"/>
                  </a:rPr>
                  <a:t>20</a:t>
                </a:r>
                <a:r>
                  <a:rPr lang="pt-PT" sz="2800" b="1" dirty="0">
                    <a:ln w="22225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</a:ln>
                    <a:solidFill>
                      <a:srgbClr val="7CBA3A"/>
                    </a:solidFill>
                    <a:latin typeface="Helvetica" panose="020B0500000000000000" pitchFamily="34" charset="0"/>
                  </a:rPr>
                  <a:t>%</a:t>
                </a:r>
                <a:endParaRPr lang="pt-PT" sz="3300" b="1" dirty="0">
                  <a:ln>
                    <a:solidFill>
                      <a:schemeClr val="accent6">
                        <a:lumMod val="75000"/>
                      </a:schemeClr>
                    </a:solidFill>
                  </a:ln>
                  <a:latin typeface="Helvetica" panose="020B0500000000000000" pitchFamily="34" charset="0"/>
                </a:endParaRPr>
              </a:p>
            </p:txBody>
          </p:sp>
          <p:sp>
            <p:nvSpPr>
              <p:cNvPr id="53" name="CaixaDeTexto 52"/>
              <p:cNvSpPr txBox="1"/>
              <p:nvPr/>
            </p:nvSpPr>
            <p:spPr>
              <a:xfrm>
                <a:off x="2151891" y="1922302"/>
                <a:ext cx="44330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pt-PT" sz="1200" i="1" dirty="0">
                  <a:latin typeface="Helvetica" panose="020B0500000000000000" pitchFamily="34" charset="0"/>
                </a:endParaRPr>
              </a:p>
            </p:txBody>
          </p:sp>
        </p:grpSp>
        <p:sp>
          <p:nvSpPr>
            <p:cNvPr id="56" name="CaixaDeTexto 55"/>
            <p:cNvSpPr txBox="1"/>
            <p:nvPr/>
          </p:nvSpPr>
          <p:spPr>
            <a:xfrm>
              <a:off x="2151110" y="3862250"/>
              <a:ext cx="4433065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2000" b="1" dirty="0">
                  <a:solidFill>
                    <a:schemeClr val="accent6">
                      <a:lumMod val="50000"/>
                    </a:schemeClr>
                  </a:solidFill>
                  <a:latin typeface="Helvetica" panose="020B0500000000000000" pitchFamily="34" charset="0"/>
                </a:rPr>
                <a:t>Desconto</a:t>
              </a:r>
              <a:r>
                <a:rPr lang="pt-PT" sz="2000" dirty="0">
                  <a:solidFill>
                    <a:schemeClr val="accent6">
                      <a:lumMod val="50000"/>
                    </a:schemeClr>
                  </a:solidFill>
                  <a:latin typeface="Helvetica" panose="020B0500000000000000" pitchFamily="34" charset="0"/>
                </a:rPr>
                <a:t> em medicamentos não sujeitos a receita médica (MNSRM) e outros produtos de saúde e bem-estar</a:t>
              </a:r>
            </a:p>
            <a:p>
              <a:pPr algn="just"/>
              <a:endParaRPr lang="pt-PT" sz="105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endParaRPr>
            </a:p>
            <a:p>
              <a:pPr algn="just"/>
              <a:r>
                <a:rPr lang="pt-PT" sz="1050" i="1" dirty="0">
                  <a:solidFill>
                    <a:schemeClr val="accent6">
                      <a:lumMod val="50000"/>
                    </a:schemeClr>
                  </a:solidFill>
                  <a:latin typeface="Helvetica" panose="020B0500000000000000" pitchFamily="34" charset="0"/>
                </a:rPr>
                <a:t>*Nota: 15% de desconto direto + 5% de desconto em cartão Saúda</a:t>
              </a:r>
            </a:p>
          </p:txBody>
        </p:sp>
      </p:grpSp>
      <p:pic>
        <p:nvPicPr>
          <p:cNvPr id="57" name="Picture 2" descr="https://www.farmaciasportuguesas.pt/wp-content/uploads/2015/04/SAUDA_Cart--oSitePek_HR_cu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3860" y="5512754"/>
            <a:ext cx="311095" cy="26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aixaDeTexto 19"/>
          <p:cNvSpPr txBox="1"/>
          <p:nvPr/>
        </p:nvSpPr>
        <p:spPr>
          <a:xfrm>
            <a:off x="2151889" y="6133989"/>
            <a:ext cx="4433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b="1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Entregas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 GRATUITAS e DIÁRIAS no seu local de trabalho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2151888" y="7562649"/>
            <a:ext cx="4433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b="1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Entregas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 por FARMACÊUTICO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2151888" y="8548465"/>
            <a:ext cx="44330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b="1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Condições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 extensíveis ao AGREGADO FAMILIAR e ao balcão da FARMÁCIA </a:t>
            </a:r>
            <a:r>
              <a:rPr lang="pt-PT" sz="2000" dirty="0" smtClean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JOÃO XXI</a:t>
            </a:r>
            <a:endParaRPr lang="pt-PT" sz="2000" dirty="0">
              <a:solidFill>
                <a:schemeClr val="accent6">
                  <a:lumMod val="50000"/>
                </a:schemeClr>
              </a:solidFill>
              <a:latin typeface="Helvetica" panose="020B0500000000000000" pitchFamily="34" charset="0"/>
            </a:endParaRPr>
          </a:p>
        </p:txBody>
      </p:sp>
      <p:pic>
        <p:nvPicPr>
          <p:cNvPr id="24" name="Picture 4" descr="http://mr-clipart.com/images/vehicle-templates/images/smart005.gif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592" t="50156"/>
          <a:stretch/>
        </p:blipFill>
        <p:spPr bwMode="auto">
          <a:xfrm>
            <a:off x="737682" y="6086513"/>
            <a:ext cx="1146070" cy="80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065" y="8548464"/>
            <a:ext cx="1201967" cy="1015663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xmlns="" id="{8E6F4348-5BA9-4639-88EB-2A6774D95682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87298" y="0"/>
            <a:ext cx="2279704" cy="1347820"/>
          </a:xfrm>
          <a:prstGeom prst="rect">
            <a:avLst/>
          </a:prstGeom>
          <a:noFill/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xmlns="" id="{8E6F4348-5BA9-4639-88EB-2A6774D95682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5889" y="7265718"/>
            <a:ext cx="1628538" cy="8926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0852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18917" y="1396504"/>
            <a:ext cx="648031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40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CBA3A"/>
                </a:solidFill>
                <a:latin typeface="Helvetica" panose="020B0500000000000000" pitchFamily="34" charset="0"/>
              </a:rPr>
              <a:t>COMO ENCOMENDAR?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232945" y="8594220"/>
            <a:ext cx="273623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50" b="1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FARMÁCIA </a:t>
            </a:r>
            <a:r>
              <a:rPr lang="pt-PT" sz="1050" b="1" dirty="0" smtClean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JOÃO XXI</a:t>
            </a:r>
            <a:endParaRPr lang="pt-PT" sz="1050" b="1" dirty="0">
              <a:solidFill>
                <a:schemeClr val="accent6">
                  <a:lumMod val="50000"/>
                </a:schemeClr>
              </a:solidFill>
              <a:latin typeface="Helvetica" panose="020B0500000000000000" pitchFamily="34" charset="0"/>
            </a:endParaRPr>
          </a:p>
          <a:p>
            <a:r>
              <a:rPr lang="pt-PT" sz="105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Av. João XXI, nº13</a:t>
            </a:r>
          </a:p>
          <a:p>
            <a:r>
              <a:rPr lang="pt-PT" sz="105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1000-298 Lisboa</a:t>
            </a:r>
          </a:p>
          <a:p>
            <a:r>
              <a:rPr lang="pt-PT" sz="1050" dirty="0" err="1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Tlf</a:t>
            </a:r>
            <a:r>
              <a:rPr lang="pt-PT" sz="105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: 218 486 848</a:t>
            </a:r>
          </a:p>
          <a:p>
            <a:r>
              <a:rPr lang="pt-PT" sz="1050" dirty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Tlm: </a:t>
            </a:r>
            <a:r>
              <a:rPr lang="pt-PT" sz="1050" dirty="0" smtClean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912 466 434</a:t>
            </a:r>
            <a:endParaRPr lang="pt-PT" sz="1050" dirty="0">
              <a:solidFill>
                <a:schemeClr val="accent6">
                  <a:lumMod val="50000"/>
                </a:schemeClr>
              </a:solidFill>
              <a:latin typeface="Helvetica" panose="020B0500000000000000" pitchFamily="34" charset="0"/>
            </a:endParaRPr>
          </a:p>
          <a:p>
            <a:r>
              <a:rPr lang="pt-PT" sz="1050" dirty="0" smtClean="0">
                <a:solidFill>
                  <a:schemeClr val="accent6">
                    <a:lumMod val="50000"/>
                  </a:schemeClr>
                </a:solidFill>
                <a:latin typeface="Helvetica" panose="020B0500000000000000" pitchFamily="34" charset="0"/>
              </a:rPr>
              <a:t>farmacia.encomendas@farmaciajoaoxxi.pt</a:t>
            </a:r>
            <a:endParaRPr lang="pt-PT" sz="1050" dirty="0">
              <a:solidFill>
                <a:schemeClr val="accent6">
                  <a:lumMod val="50000"/>
                </a:schemeClr>
              </a:solidFill>
              <a:latin typeface="Helvetica" panose="020B0500000000000000" pitchFamily="34" charset="0"/>
            </a:endParaRPr>
          </a:p>
        </p:txBody>
      </p:sp>
      <p:sp>
        <p:nvSpPr>
          <p:cNvPr id="7" name="CaixaDeTexto 6"/>
          <p:cNvSpPr txBox="1">
            <a:spLocks noChangeAspect="1"/>
          </p:cNvSpPr>
          <p:nvPr/>
        </p:nvSpPr>
        <p:spPr>
          <a:xfrm>
            <a:off x="541414" y="1942912"/>
            <a:ext cx="5835315" cy="6632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b="1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pt-PT" sz="16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Adesão através do link:</a:t>
            </a:r>
          </a:p>
          <a:p>
            <a:endParaRPr lang="pt-PT" sz="1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pt-PT" sz="1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pt-PT" sz="1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pt-PT" sz="16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Encomendar através do email ou telefone:</a:t>
            </a:r>
          </a:p>
          <a:p>
            <a:endParaRPr lang="pt-PT" sz="1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600" u="sng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912 466 434</a:t>
            </a:r>
            <a:endParaRPr lang="pt-PT" sz="1600" u="sng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pt-PT" sz="160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9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  <a:hlinkClick r:id="rId2"/>
              </a:rPr>
              <a:t>farmacia.encomendas@farmaciajoaoxxi.pt</a:t>
            </a:r>
            <a:endParaRPr lang="pt-PT" sz="190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pt-PT" sz="1600" b="1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pt-PT" sz="16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Para pedidos com receita médica é necessário o envio da digitalização da mesma e entrega do original, assim como do cartão de utente para comparticipações especiais;</a:t>
            </a:r>
          </a:p>
          <a:p>
            <a:endParaRPr lang="pt-PT" sz="1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 startAt="4"/>
            </a:pPr>
            <a:r>
              <a:rPr lang="pt-PT" sz="16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Pagamento por referência multibanco (solicitar aquando da encomenda), terminal multibanco (TPA) ou numerário;</a:t>
            </a:r>
          </a:p>
          <a:p>
            <a:endParaRPr lang="pt-PT" sz="1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 startAt="5"/>
            </a:pPr>
            <a:r>
              <a:rPr lang="pt-PT" sz="16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Receber a encomenda no local de trabalho.</a:t>
            </a:r>
          </a:p>
          <a:p>
            <a:pPr marL="342900" indent="-342900">
              <a:buFont typeface="+mj-lt"/>
              <a:buAutoNum type="arabicPeriod" startAt="5"/>
            </a:pPr>
            <a:endParaRPr lang="pt-PT" sz="1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 startAt="5"/>
            </a:pPr>
            <a:endParaRPr lang="pt-PT" sz="16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pt-PT" sz="12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pt-PT" sz="12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pt-PT" sz="12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pt-PT" sz="12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pt-PT" sz="12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just"/>
            <a:endParaRPr lang="pt-PT" sz="1200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pt-PT" sz="1200" dirty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 caso de duvida por favor contacte-nos através do </a:t>
            </a:r>
            <a:r>
              <a:rPr lang="pt-PT" sz="1200" b="1" dirty="0" smtClean="0">
                <a:solidFill>
                  <a:schemeClr val="accent6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912 466 434</a:t>
            </a:r>
            <a:endParaRPr lang="pt-PT" sz="1200" b="1" dirty="0">
              <a:solidFill>
                <a:schemeClr val="accent6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2047078" y="2650798"/>
            <a:ext cx="2823986" cy="923330"/>
            <a:chOff x="6209085" y="3904566"/>
            <a:chExt cx="2823986" cy="923330"/>
          </a:xfrm>
        </p:grpSpPr>
        <p:pic>
          <p:nvPicPr>
            <p:cNvPr id="9" name="Gráfico 8" descr="Seta: Curva ligeira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209085" y="3904566"/>
              <a:ext cx="445151" cy="445151"/>
            </a:xfrm>
            <a:prstGeom prst="rect">
              <a:avLst/>
            </a:prstGeom>
          </p:spPr>
        </p:pic>
        <p:sp>
          <p:nvSpPr>
            <p:cNvPr id="10" name="CaixaDeTexto 9"/>
            <p:cNvSpPr txBox="1"/>
            <p:nvPr/>
          </p:nvSpPr>
          <p:spPr>
            <a:xfrm>
              <a:off x="6697579" y="3904566"/>
              <a:ext cx="23354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>
                  <a:hlinkClick r:id="rId6"/>
                </a:rPr>
                <a:t>Formulário de Adesão</a:t>
              </a:r>
              <a:endParaRPr lang="pt-PT" dirty="0"/>
            </a:p>
            <a:p>
              <a:pPr algn="ctr"/>
              <a:endParaRPr lang="pt-PT" dirty="0"/>
            </a:p>
            <a:p>
              <a:pPr algn="ctr"/>
              <a:endParaRPr lang="pt-PT" dirty="0"/>
            </a:p>
          </p:txBody>
        </p:sp>
      </p:grpSp>
      <p:sp>
        <p:nvSpPr>
          <p:cNvPr id="12" name="Retângulo 11"/>
          <p:cNvSpPr/>
          <p:nvPr/>
        </p:nvSpPr>
        <p:spPr>
          <a:xfrm>
            <a:off x="109457" y="6736881"/>
            <a:ext cx="6699228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pt-PT" sz="40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CBA3A"/>
                </a:solidFill>
              </a:rPr>
              <a:t>Pedidos até ás 12h</a:t>
            </a:r>
          </a:p>
          <a:p>
            <a:pPr algn="ctr">
              <a:spcBef>
                <a:spcPts val="1200"/>
              </a:spcBef>
            </a:pPr>
            <a:r>
              <a:rPr lang="pt-PT" sz="40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CBA3A"/>
                </a:solidFill>
              </a:rPr>
              <a:t>Entregas até ás 18h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8E6F4348-5BA9-4639-88EB-2A6774D95682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87298" y="0"/>
            <a:ext cx="2279704" cy="1347820"/>
          </a:xfrm>
          <a:prstGeom prst="rect">
            <a:avLst/>
          </a:prstGeom>
          <a:noFill/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8E6F4348-5BA9-4639-88EB-2A6774D95682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9645" y="8524503"/>
            <a:ext cx="1628538" cy="8926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812538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386</TotalTime>
  <Words>230</Words>
  <Application>Microsoft Office PowerPoint</Application>
  <PresentationFormat>Papel A4 (210 x 297 mm)</PresentationFormat>
  <Paragraphs>47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3" baseType="lpstr">
      <vt:lpstr>Tema do Office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Farmácia Soares</dc:creator>
  <cp:lastModifiedBy>Nóvoa</cp:lastModifiedBy>
  <cp:revision>49</cp:revision>
  <cp:lastPrinted>2016-05-16T14:04:17Z</cp:lastPrinted>
  <dcterms:created xsi:type="dcterms:W3CDTF">2016-04-22T12:12:22Z</dcterms:created>
  <dcterms:modified xsi:type="dcterms:W3CDTF">2018-06-08T09:47:27Z</dcterms:modified>
</cp:coreProperties>
</file>